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Open Sans" panose="020B0606030504020204" pitchFamily="34" charset="0"/>
      <p:regular r:id="rId13"/>
      <p:bold r:id="rId14"/>
      <p:italic r:id="rId15"/>
      <p:boldItalic r:id="rId16"/>
    </p:embeddedFont>
    <p:embeddedFont>
      <p:font typeface="PT Sans Narrow" panose="020B0506020203020204" pitchFamily="34" charset="0"/>
      <p:regular r:id="rId17"/>
      <p:bold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7" d="100"/>
          <a:sy n="127" d="100"/>
        </p:scale>
        <p:origin x="108"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10.png>
</file>

<file path=ppt/media/image2.gif>
</file>

<file path=ppt/media/image3.png>
</file>

<file path=ppt/media/image4.jpg>
</file>

<file path=ppt/media/image5.gif>
</file>

<file path=ppt/media/image6.png>
</file>

<file path=ppt/media/image7.gi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f040419764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f040419764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f040419764_0_1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f040419764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1f040419764_0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1f040419764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1f040419764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1f040419764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1f040419764_0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1f040419764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f040419764_0_1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f040419764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1f040419764_0_1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1f040419764_0_1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1f040419764_0_1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1f040419764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1f040419764_0_1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1f040419764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w="76200" cap="flat" cmpd="sng">
            <a:solidFill>
              <a:schemeClr val="lt2"/>
            </a:solidFill>
            <a:prstDash val="solid"/>
            <a:round/>
            <a:headEnd type="none" w="sm" len="sm"/>
            <a:tailEnd type="none" w="sm" len="sm"/>
          </a:ln>
        </p:spPr>
      </p:cxnSp>
      <p:cxnSp>
        <p:nvCxnSpPr>
          <p:cNvPr id="11" name="Google Shape;11;p2"/>
          <p:cNvCxnSpPr/>
          <p:nvPr/>
        </p:nvCxnSpPr>
        <p:spPr>
          <a:xfrm>
            <a:off x="1575035" y="3158252"/>
            <a:ext cx="562200" cy="0"/>
          </a:xfrm>
          <a:prstGeom prst="straightConnector1">
            <a:avLst/>
          </a:prstGeom>
          <a:noFill/>
          <a:ln w="76200" cap="flat" cmpd="sng">
            <a:solidFill>
              <a:schemeClr val="lt2"/>
            </a:solidFill>
            <a:prstDash val="solid"/>
            <a:round/>
            <a:headEnd type="none" w="sm" len="sm"/>
            <a:tailEnd type="none" w="sm" len="sm"/>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4" name="Google Shape;14;p2"/>
            <p:cNvCxnSpPr/>
            <p:nvPr/>
          </p:nvCxnSpPr>
          <p:spPr>
            <a:xfrm rot="10800000">
              <a:off x="1346429" y="1163700"/>
              <a:ext cx="6452100" cy="0"/>
            </a:xfrm>
            <a:prstGeom prst="straightConnector1">
              <a:avLst/>
            </a:prstGeom>
            <a:noFill/>
            <a:ln w="9525" cap="flat" cmpd="sng">
              <a:solidFill>
                <a:schemeClr val="accent3"/>
              </a:solidFill>
              <a:prstDash val="solid"/>
              <a:round/>
              <a:headEnd type="none" w="sm" len="sm"/>
              <a:tailEnd type="none" w="sm" len="sm"/>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w="76200" cap="flat" cmpd="sng">
              <a:solidFill>
                <a:schemeClr val="accent3"/>
              </a:solidFill>
              <a:prstDash val="solid"/>
              <a:round/>
              <a:headEnd type="none" w="sm" len="sm"/>
              <a:tailEnd type="none" w="sm" len="sm"/>
            </a:ln>
          </p:spPr>
        </p:cxnSp>
        <p:cxnSp>
          <p:nvCxnSpPr>
            <p:cNvPr id="17" name="Google Shape;17;p2"/>
            <p:cNvCxnSpPr/>
            <p:nvPr/>
          </p:nvCxnSpPr>
          <p:spPr>
            <a:xfrm>
              <a:off x="1346435" y="3969088"/>
              <a:ext cx="6452100" cy="0"/>
            </a:xfrm>
            <a:prstGeom prst="straightConnector1">
              <a:avLst/>
            </a:prstGeom>
            <a:noFill/>
            <a:ln w="9525" cap="flat" cmpd="sng">
              <a:solidFill>
                <a:schemeClr val="accent3"/>
              </a:solidFill>
              <a:prstDash val="solid"/>
              <a:round/>
              <a:headEnd type="none" w="sm" len="sm"/>
              <a:tailEnd type="none" w="sm" len="sm"/>
            </a:ln>
          </p:spPr>
        </p:cxnSp>
      </p:grpSp>
      <p:sp>
        <p:nvSpPr>
          <p:cNvPr id="18" name="Google Shape;18;p2"/>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9" name="Google Shape;19;p2"/>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20" name="Google Shape;2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txBox="1">
            <a:spLocks noGrp="1"/>
          </p:cNvSpPr>
          <p:nvPr>
            <p:ph type="title" hasCustomPrompt="1"/>
          </p:nvPr>
        </p:nvSpPr>
        <p:spPr>
          <a:xfrm>
            <a:off x="311700" y="1304850"/>
            <a:ext cx="8520600" cy="15384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a:spLocks noGrp="1"/>
          </p:cNvSpPr>
          <p:nvPr>
            <p:ph type="body" idx="1"/>
          </p:nvPr>
        </p:nvSpPr>
        <p:spPr>
          <a:xfrm>
            <a:off x="311700" y="29956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9" name="Google Shape;5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title"/>
          </p:nvPr>
        </p:nvSpPr>
        <p:spPr>
          <a:xfrm>
            <a:off x="311700" y="814800"/>
            <a:ext cx="8571300" cy="942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a:endParaRPr/>
          </a:p>
        </p:txBody>
      </p:sp>
      <p:sp>
        <p:nvSpPr>
          <p:cNvPr id="24" name="Google Shape;24;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8" name="Google Shape;28;p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9" name="Google Shape;2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2" name="Google Shape;32;p5"/>
          <p:cNvSpPr txBox="1">
            <a:spLocks noGrp="1"/>
          </p:cNvSpPr>
          <p:nvPr>
            <p:ph type="body" idx="1"/>
          </p:nvPr>
        </p:nvSpPr>
        <p:spPr>
          <a:xfrm>
            <a:off x="311700" y="1266175"/>
            <a:ext cx="3999900" cy="33027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3" name="Google Shape;33;p5"/>
          <p:cNvSpPr txBox="1">
            <a:spLocks noGrp="1"/>
          </p:cNvSpPr>
          <p:nvPr>
            <p:ph type="body" idx="2"/>
          </p:nvPr>
        </p:nvSpPr>
        <p:spPr>
          <a:xfrm>
            <a:off x="4832400" y="1266175"/>
            <a:ext cx="3999900" cy="33027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4" name="Google Shape;3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7" name="Google Shape;3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6"/>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526350"/>
            <a:ext cx="56136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dk2"/>
              </a:buClr>
              <a:buSzPts val="5400"/>
              <a:buNone/>
              <a:defRPr sz="5400" b="0">
                <a:solidFill>
                  <a:schemeClr val="dk2"/>
                </a:solidFill>
              </a:defRPr>
            </a:lvl1pPr>
            <a:lvl2pPr lvl="1">
              <a:spcBef>
                <a:spcPts val="0"/>
              </a:spcBef>
              <a:spcAft>
                <a:spcPts val="0"/>
              </a:spcAft>
              <a:buClr>
                <a:schemeClr val="dk2"/>
              </a:buClr>
              <a:buSzPts val="5400"/>
              <a:buNone/>
              <a:defRPr sz="5400" b="0">
                <a:solidFill>
                  <a:schemeClr val="dk2"/>
                </a:solidFill>
              </a:defRPr>
            </a:lvl2pPr>
            <a:lvl3pPr lvl="2">
              <a:spcBef>
                <a:spcPts val="0"/>
              </a:spcBef>
              <a:spcAft>
                <a:spcPts val="0"/>
              </a:spcAft>
              <a:buClr>
                <a:schemeClr val="dk2"/>
              </a:buClr>
              <a:buSzPts val="5400"/>
              <a:buNone/>
              <a:defRPr sz="5400" b="0">
                <a:solidFill>
                  <a:schemeClr val="dk2"/>
                </a:solidFill>
              </a:defRPr>
            </a:lvl3pPr>
            <a:lvl4pPr lvl="3">
              <a:spcBef>
                <a:spcPts val="0"/>
              </a:spcBef>
              <a:spcAft>
                <a:spcPts val="0"/>
              </a:spcAft>
              <a:buClr>
                <a:schemeClr val="dk2"/>
              </a:buClr>
              <a:buSzPts val="5400"/>
              <a:buNone/>
              <a:defRPr sz="5400" b="0">
                <a:solidFill>
                  <a:schemeClr val="dk2"/>
                </a:solidFill>
              </a:defRPr>
            </a:lvl4pPr>
            <a:lvl5pPr lvl="4">
              <a:spcBef>
                <a:spcPts val="0"/>
              </a:spcBef>
              <a:spcAft>
                <a:spcPts val="0"/>
              </a:spcAft>
              <a:buClr>
                <a:schemeClr val="dk2"/>
              </a:buClr>
              <a:buSzPts val="5400"/>
              <a:buNone/>
              <a:defRPr sz="5400" b="0">
                <a:solidFill>
                  <a:schemeClr val="dk2"/>
                </a:solidFill>
              </a:defRPr>
            </a:lvl5pPr>
            <a:lvl6pPr lvl="5">
              <a:spcBef>
                <a:spcPts val="0"/>
              </a:spcBef>
              <a:spcAft>
                <a:spcPts val="0"/>
              </a:spcAft>
              <a:buClr>
                <a:schemeClr val="dk2"/>
              </a:buClr>
              <a:buSzPts val="5400"/>
              <a:buNone/>
              <a:defRPr sz="5400" b="0">
                <a:solidFill>
                  <a:schemeClr val="dk2"/>
                </a:solidFill>
              </a:defRPr>
            </a:lvl6pPr>
            <a:lvl7pPr lvl="6">
              <a:spcBef>
                <a:spcPts val="0"/>
              </a:spcBef>
              <a:spcAft>
                <a:spcPts val="0"/>
              </a:spcAft>
              <a:buClr>
                <a:schemeClr val="dk2"/>
              </a:buClr>
              <a:buSzPts val="5400"/>
              <a:buNone/>
              <a:defRPr sz="5400" b="0">
                <a:solidFill>
                  <a:schemeClr val="dk2"/>
                </a:solidFill>
              </a:defRPr>
            </a:lvl7pPr>
            <a:lvl8pPr lvl="7">
              <a:spcBef>
                <a:spcPts val="0"/>
              </a:spcBef>
              <a:spcAft>
                <a:spcPts val="0"/>
              </a:spcAft>
              <a:buClr>
                <a:schemeClr val="dk2"/>
              </a:buClr>
              <a:buSzPts val="5400"/>
              <a:buNone/>
              <a:defRPr sz="5400" b="0">
                <a:solidFill>
                  <a:schemeClr val="dk2"/>
                </a:solidFill>
              </a:defRPr>
            </a:lvl8pPr>
            <a:lvl9pPr lvl="8">
              <a:spcBef>
                <a:spcPts val="0"/>
              </a:spcBef>
              <a:spcAft>
                <a:spcPts val="0"/>
              </a:spcAft>
              <a:buClr>
                <a:schemeClr val="dk2"/>
              </a:buClr>
              <a:buSzPts val="5400"/>
              <a:buNone/>
              <a:defRPr sz="5400" b="0">
                <a:solidFill>
                  <a:schemeClr val="dk2"/>
                </a:solidFill>
              </a:defRPr>
            </a:lvl9pPr>
          </a:lstStyle>
          <a:p>
            <a:endParaRPr/>
          </a:p>
        </p:txBody>
      </p:sp>
      <p:sp>
        <p:nvSpPr>
          <p:cNvPr id="44" name="Google Shape;4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 name="Google Shape;47;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8" name="Google Shape;48;p9"/>
          <p:cNvSpPr txBox="1">
            <a:spLocks noGrp="1"/>
          </p:cNvSpPr>
          <p:nvPr>
            <p:ph type="title"/>
          </p:nvPr>
        </p:nvSpPr>
        <p:spPr>
          <a:xfrm>
            <a:off x="265500" y="1039675"/>
            <a:ext cx="4045200" cy="16758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9" name="Google Shape;49;p9"/>
          <p:cNvSpPr txBox="1">
            <a:spLocks noGrp="1"/>
          </p:cNvSpPr>
          <p:nvPr>
            <p:ph type="subTitle" idx="1"/>
          </p:nvPr>
        </p:nvSpPr>
        <p:spPr>
          <a:xfrm>
            <a:off x="265500" y="27268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a:spLocks noGrp="1"/>
          </p:cNvSpPr>
          <p:nvPr>
            <p:ph type="body" idx="1"/>
          </p:nvPr>
        </p:nvSpPr>
        <p:spPr>
          <a:xfrm>
            <a:off x="311700" y="4230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a:endParaRPr/>
          </a:p>
        </p:txBody>
      </p:sp>
      <p:sp>
        <p:nvSpPr>
          <p:cNvPr id="54" name="Google Shape;5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tropic">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707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sz="3600" b="1">
                <a:solidFill>
                  <a:schemeClr val="accent1"/>
                </a:solidFill>
                <a:latin typeface="PT Sans Narrow"/>
                <a:ea typeface="PT Sans Narrow"/>
                <a:cs typeface="PT Sans Narrow"/>
                <a:sym typeface="PT Sans Narrow"/>
              </a:defRPr>
            </a:lvl9pPr>
          </a:lstStyle>
          <a:p>
            <a:endParaRPr/>
          </a:p>
        </p:txBody>
      </p:sp>
      <p:sp>
        <p:nvSpPr>
          <p:cNvPr id="7" name="Google Shape;7;p1"/>
          <p:cNvSpPr txBox="1">
            <a:spLocks noGrp="1"/>
          </p:cNvSpPr>
          <p:nvPr>
            <p:ph type="body" idx="1"/>
          </p:nvPr>
        </p:nvSpPr>
        <p:spPr>
          <a:xfrm>
            <a:off x="311700" y="1266325"/>
            <a:ext cx="8520600" cy="33027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gif"/></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pic>
        <p:nvPicPr>
          <p:cNvPr id="66" name="Google Shape;66;p13"/>
          <p:cNvPicPr preferRelativeResize="0"/>
          <p:nvPr/>
        </p:nvPicPr>
        <p:blipFill>
          <a:blip r:embed="rId3">
            <a:alphaModFix amt="36000"/>
          </a:blip>
          <a:stretch>
            <a:fillRect/>
          </a:stretch>
        </p:blipFill>
        <p:spPr>
          <a:xfrm>
            <a:off x="1143000" y="0"/>
            <a:ext cx="6858000" cy="5143500"/>
          </a:xfrm>
          <a:prstGeom prst="rect">
            <a:avLst/>
          </a:prstGeom>
          <a:noFill/>
          <a:ln>
            <a:noFill/>
          </a:ln>
        </p:spPr>
      </p:pic>
      <p:sp>
        <p:nvSpPr>
          <p:cNvPr id="67" name="Google Shape;67;p13"/>
          <p:cNvSpPr txBox="1">
            <a:spLocks noGrp="1"/>
          </p:cNvSpPr>
          <p:nvPr>
            <p:ph type="ctrTitle"/>
          </p:nvPr>
        </p:nvSpPr>
        <p:spPr>
          <a:xfrm>
            <a:off x="1004150" y="1751764"/>
            <a:ext cx="7136700" cy="10224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Stop Phishing Scam Email</a:t>
            </a:r>
            <a:endParaRPr/>
          </a:p>
        </p:txBody>
      </p:sp>
      <p:sp>
        <p:nvSpPr>
          <p:cNvPr id="68" name="Google Shape;68;p13"/>
          <p:cNvSpPr txBox="1">
            <a:spLocks noGrp="1"/>
          </p:cNvSpPr>
          <p:nvPr>
            <p:ph type="subTitle" idx="1"/>
          </p:nvPr>
        </p:nvSpPr>
        <p:spPr>
          <a:xfrm>
            <a:off x="2137225" y="2850039"/>
            <a:ext cx="4870500" cy="792600"/>
          </a:xfrm>
          <a:prstGeom prst="rect">
            <a:avLst/>
          </a:prstGeom>
        </p:spPr>
        <p:txBody>
          <a:bodyPr spcFirstLastPara="1" wrap="square" lIns="91425" tIns="91425" rIns="91425" bIns="91425" anchor="t" anchorCtr="0">
            <a:normAutofit lnSpcReduction="20000"/>
          </a:bodyPr>
          <a:lstStyle/>
          <a:p>
            <a:pPr marL="0" lvl="0" indent="0" algn="ctr" rtl="0">
              <a:spcBef>
                <a:spcPts val="0"/>
              </a:spcBef>
              <a:spcAft>
                <a:spcPts val="0"/>
              </a:spcAft>
              <a:buNone/>
            </a:pPr>
            <a:r>
              <a:rPr lang="en">
                <a:highlight>
                  <a:schemeClr val="lt1"/>
                </a:highlight>
              </a:rPr>
              <a:t>Mercy Hong</a:t>
            </a:r>
            <a:endParaRPr>
              <a:highlight>
                <a:schemeClr val="lt1"/>
              </a:highlight>
            </a:endParaRPr>
          </a:p>
          <a:p>
            <a:pPr marL="0" lvl="0" indent="0" algn="ctr" rtl="0">
              <a:spcBef>
                <a:spcPts val="0"/>
              </a:spcBef>
              <a:spcAft>
                <a:spcPts val="0"/>
              </a:spcAft>
              <a:buNone/>
            </a:pPr>
            <a:r>
              <a:rPr lang="en">
                <a:highlight>
                  <a:schemeClr val="lt1"/>
                </a:highlight>
              </a:rPr>
              <a:t>18096</a:t>
            </a:r>
            <a:endParaRPr>
              <a:highlight>
                <a:schemeClr val="lt1"/>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129" name="Google Shape;129;p22"/>
          <p:cNvPicPr preferRelativeResize="0"/>
          <p:nvPr/>
        </p:nvPicPr>
        <p:blipFill>
          <a:blip r:embed="rId3">
            <a:alphaModFix/>
          </a:blip>
          <a:stretch>
            <a:fillRect/>
          </a:stretch>
        </p:blipFill>
        <p:spPr>
          <a:xfrm>
            <a:off x="1770100" y="-12"/>
            <a:ext cx="5603776" cy="5049976"/>
          </a:xfrm>
          <a:prstGeom prst="rect">
            <a:avLst/>
          </a:prstGeom>
          <a:noFill/>
          <a:ln>
            <a:noFill/>
          </a:ln>
        </p:spPr>
      </p:pic>
      <p:sp>
        <p:nvSpPr>
          <p:cNvPr id="130" name="Google Shape;130;p22"/>
          <p:cNvSpPr txBox="1">
            <a:spLocks noGrp="1"/>
          </p:cNvSpPr>
          <p:nvPr>
            <p:ph type="title"/>
          </p:nvPr>
        </p:nvSpPr>
        <p:spPr>
          <a:xfrm>
            <a:off x="3453250" y="583550"/>
            <a:ext cx="4738200" cy="7074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Thank You!</a:t>
            </a:r>
            <a:endParaRPr/>
          </a:p>
        </p:txBody>
      </p:sp>
      <p:sp>
        <p:nvSpPr>
          <p:cNvPr id="131" name="Google Shape;131;p22"/>
          <p:cNvSpPr txBox="1">
            <a:spLocks noGrp="1"/>
          </p:cNvSpPr>
          <p:nvPr>
            <p:ph type="body" idx="1"/>
          </p:nvPr>
        </p:nvSpPr>
        <p:spPr>
          <a:xfrm>
            <a:off x="2732825" y="1152425"/>
            <a:ext cx="6331500" cy="5622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a:t>Question and Answer.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What is Phishing Scam Email?</a:t>
            </a:r>
            <a:endParaRPr/>
          </a:p>
        </p:txBody>
      </p:sp>
      <p:pic>
        <p:nvPicPr>
          <p:cNvPr id="74" name="Google Shape;74;p14"/>
          <p:cNvPicPr preferRelativeResize="0"/>
          <p:nvPr/>
        </p:nvPicPr>
        <p:blipFill>
          <a:blip r:embed="rId3">
            <a:alphaModFix/>
          </a:blip>
          <a:stretch>
            <a:fillRect/>
          </a:stretch>
        </p:blipFill>
        <p:spPr>
          <a:xfrm>
            <a:off x="4980700" y="1922300"/>
            <a:ext cx="4163300" cy="3122475"/>
          </a:xfrm>
          <a:prstGeom prst="rect">
            <a:avLst/>
          </a:prstGeom>
          <a:noFill/>
          <a:ln>
            <a:noFill/>
          </a:ln>
        </p:spPr>
      </p:pic>
      <p:sp>
        <p:nvSpPr>
          <p:cNvPr id="75" name="Google Shape;75;p14"/>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solidFill>
                  <a:srgbClr val="353740"/>
                </a:solidFill>
                <a:latin typeface="Arial"/>
                <a:ea typeface="Arial"/>
                <a:cs typeface="Arial"/>
                <a:sym typeface="Arial"/>
              </a:rPr>
              <a:t>Phishing is a type of cyber attack where the attacker uses fraudulent emails or websites to steal personal information such as passwords, credit card numbers, and bank account information. The emails are designed to look like they come from a legitimate source and often contain links or attachments that, when clicked, can install malicious software on the user’s device. The goal of the attacker is to get the user to provide their personal information, which can then be used for financial gain.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80" name="Google Shape;80;p15"/>
          <p:cNvPicPr preferRelativeResize="0"/>
          <p:nvPr/>
        </p:nvPicPr>
        <p:blipFill>
          <a:blip r:embed="rId3">
            <a:alphaModFix amt="39000"/>
          </a:blip>
          <a:stretch>
            <a:fillRect/>
          </a:stretch>
        </p:blipFill>
        <p:spPr>
          <a:xfrm>
            <a:off x="1714500" y="774550"/>
            <a:ext cx="5715000" cy="4286250"/>
          </a:xfrm>
          <a:prstGeom prst="rect">
            <a:avLst/>
          </a:prstGeom>
          <a:noFill/>
          <a:ln>
            <a:noFill/>
          </a:ln>
        </p:spPr>
      </p:pic>
      <p:sp>
        <p:nvSpPr>
          <p:cNvPr id="81" name="Google Shape;81;p15"/>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Issue of Phishing Scam Email</a:t>
            </a:r>
            <a:endParaRPr/>
          </a:p>
        </p:txBody>
      </p:sp>
      <p:sp>
        <p:nvSpPr>
          <p:cNvPr id="82" name="Google Shape;82;p15"/>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a:solidFill>
                  <a:srgbClr val="353740"/>
                </a:solidFill>
                <a:highlight>
                  <a:schemeClr val="lt1"/>
                </a:highlight>
                <a:latin typeface="Arial"/>
                <a:ea typeface="Arial"/>
                <a:cs typeface="Arial"/>
                <a:sym typeface="Arial"/>
              </a:rPr>
              <a:t>The issue of phishing scam emails is an increasingly prominent one. Phishing scams involve malicious emails that are designed to look like they come from a legitimate source, such as a bank or a business, in order to extract personal or financial information from the recipient. These emails often contain links or attachments that, if clicked, can install malware and other malicious code on the user’s device. As such, it is important to be vigilant against such emails and to be aware of the various tactics used by scammers to entice users to click on links. This includes looking out for suspicious email addresses, typos in the body of the email, and any request for personal information. Additionally, users should be aware of the potential for malicious links to be sent via social media, text messages, and other messaging services.</a:t>
            </a:r>
            <a:endParaRPr>
              <a:highlight>
                <a:schemeClr val="lt1"/>
              </a:highligh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Example of Phishing Scam Email</a:t>
            </a:r>
            <a:endParaRPr/>
          </a:p>
        </p:txBody>
      </p:sp>
      <p:pic>
        <p:nvPicPr>
          <p:cNvPr id="88" name="Google Shape;88;p16"/>
          <p:cNvPicPr preferRelativeResize="0"/>
          <p:nvPr/>
        </p:nvPicPr>
        <p:blipFill>
          <a:blip r:embed="rId3">
            <a:alphaModFix/>
          </a:blip>
          <a:stretch>
            <a:fillRect/>
          </a:stretch>
        </p:blipFill>
        <p:spPr>
          <a:xfrm>
            <a:off x="311700" y="1266325"/>
            <a:ext cx="5310550" cy="2827700"/>
          </a:xfrm>
          <a:prstGeom prst="rect">
            <a:avLst/>
          </a:prstGeom>
          <a:noFill/>
          <a:ln>
            <a:noFill/>
          </a:ln>
        </p:spPr>
      </p:pic>
      <p:pic>
        <p:nvPicPr>
          <p:cNvPr id="89" name="Google Shape;89;p16"/>
          <p:cNvPicPr preferRelativeResize="0"/>
          <p:nvPr/>
        </p:nvPicPr>
        <p:blipFill>
          <a:blip r:embed="rId4">
            <a:alphaModFix/>
          </a:blip>
          <a:stretch>
            <a:fillRect/>
          </a:stretch>
        </p:blipFill>
        <p:spPr>
          <a:xfrm>
            <a:off x="5622250" y="2391821"/>
            <a:ext cx="3521750" cy="264130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Example of Phishing Scam Email</a:t>
            </a:r>
            <a:endParaRPr/>
          </a:p>
          <a:p>
            <a:pPr marL="0" lvl="0" indent="0" algn="l" rtl="0">
              <a:spcBef>
                <a:spcPts val="0"/>
              </a:spcBef>
              <a:spcAft>
                <a:spcPts val="0"/>
              </a:spcAft>
              <a:buNone/>
            </a:pPr>
            <a:endParaRPr/>
          </a:p>
        </p:txBody>
      </p:sp>
      <p:pic>
        <p:nvPicPr>
          <p:cNvPr id="95" name="Google Shape;95;p17"/>
          <p:cNvPicPr preferRelativeResize="0"/>
          <p:nvPr/>
        </p:nvPicPr>
        <p:blipFill>
          <a:blip r:embed="rId3">
            <a:alphaModFix/>
          </a:blip>
          <a:stretch>
            <a:fillRect/>
          </a:stretch>
        </p:blipFill>
        <p:spPr>
          <a:xfrm>
            <a:off x="311712" y="1152437"/>
            <a:ext cx="4752125" cy="3737825"/>
          </a:xfrm>
          <a:prstGeom prst="rect">
            <a:avLst/>
          </a:prstGeom>
          <a:noFill/>
          <a:ln>
            <a:noFill/>
          </a:ln>
        </p:spPr>
      </p:pic>
      <p:pic>
        <p:nvPicPr>
          <p:cNvPr id="96" name="Google Shape;96;p17"/>
          <p:cNvPicPr preferRelativeResize="0"/>
          <p:nvPr/>
        </p:nvPicPr>
        <p:blipFill>
          <a:blip r:embed="rId4">
            <a:alphaModFix/>
          </a:blip>
          <a:stretch>
            <a:fillRect/>
          </a:stretch>
        </p:blipFill>
        <p:spPr>
          <a:xfrm>
            <a:off x="5622250" y="2391821"/>
            <a:ext cx="3521750" cy="264130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8"/>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Idea Solution for Identified Phishing Scam Email Issue</a:t>
            </a:r>
            <a:endParaRPr/>
          </a:p>
        </p:txBody>
      </p:sp>
      <p:sp>
        <p:nvSpPr>
          <p:cNvPr id="102" name="Google Shape;102;p18"/>
          <p:cNvSpPr txBox="1">
            <a:spLocks noGrp="1"/>
          </p:cNvSpPr>
          <p:nvPr>
            <p:ph type="body" idx="1"/>
          </p:nvPr>
        </p:nvSpPr>
        <p:spPr>
          <a:xfrm>
            <a:off x="311700" y="1266325"/>
            <a:ext cx="46899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solidFill>
                  <a:srgbClr val="353740"/>
                </a:solidFill>
                <a:latin typeface="Arial"/>
                <a:ea typeface="Arial"/>
                <a:cs typeface="Arial"/>
                <a:sym typeface="Arial"/>
              </a:rPr>
              <a:t>1. Educate users on how to recognize phishing emails and the dangers of clicking on suspicious links. </a:t>
            </a:r>
            <a:endParaRPr sz="1200">
              <a:solidFill>
                <a:srgbClr val="353740"/>
              </a:solidFill>
              <a:latin typeface="Arial"/>
              <a:ea typeface="Arial"/>
              <a:cs typeface="Arial"/>
              <a:sym typeface="Arial"/>
            </a:endParaRPr>
          </a:p>
          <a:p>
            <a:pPr marL="0" lvl="0" indent="0" algn="l" rtl="0">
              <a:spcBef>
                <a:spcPts val="1200"/>
              </a:spcBef>
              <a:spcAft>
                <a:spcPts val="0"/>
              </a:spcAft>
              <a:buNone/>
            </a:pPr>
            <a:r>
              <a:rPr lang="en" sz="1200">
                <a:solidFill>
                  <a:srgbClr val="353740"/>
                </a:solidFill>
                <a:latin typeface="Arial"/>
                <a:ea typeface="Arial"/>
                <a:cs typeface="Arial"/>
                <a:sym typeface="Arial"/>
              </a:rPr>
              <a:t>2. Implement a two-factor authentication system to protect user accounts. </a:t>
            </a:r>
            <a:endParaRPr sz="1200">
              <a:solidFill>
                <a:srgbClr val="353740"/>
              </a:solidFill>
              <a:latin typeface="Arial"/>
              <a:ea typeface="Arial"/>
              <a:cs typeface="Arial"/>
              <a:sym typeface="Arial"/>
            </a:endParaRPr>
          </a:p>
          <a:p>
            <a:pPr marL="0" lvl="0" indent="0" algn="l" rtl="0">
              <a:spcBef>
                <a:spcPts val="1200"/>
              </a:spcBef>
              <a:spcAft>
                <a:spcPts val="0"/>
              </a:spcAft>
              <a:buNone/>
            </a:pPr>
            <a:r>
              <a:rPr lang="en" sz="1200">
                <a:solidFill>
                  <a:srgbClr val="353740"/>
                </a:solidFill>
                <a:latin typeface="Arial"/>
                <a:ea typeface="Arial"/>
                <a:cs typeface="Arial"/>
                <a:sym typeface="Arial"/>
              </a:rPr>
              <a:t>3. Use email filtering software to detect and block malicious emails. </a:t>
            </a:r>
            <a:endParaRPr sz="1200">
              <a:solidFill>
                <a:srgbClr val="353740"/>
              </a:solidFill>
              <a:latin typeface="Arial"/>
              <a:ea typeface="Arial"/>
              <a:cs typeface="Arial"/>
              <a:sym typeface="Arial"/>
            </a:endParaRPr>
          </a:p>
          <a:p>
            <a:pPr marL="0" lvl="0" indent="0" algn="l" rtl="0">
              <a:spcBef>
                <a:spcPts val="1200"/>
              </a:spcBef>
              <a:spcAft>
                <a:spcPts val="0"/>
              </a:spcAft>
              <a:buNone/>
            </a:pPr>
            <a:r>
              <a:rPr lang="en" sz="1200">
                <a:solidFill>
                  <a:srgbClr val="353740"/>
                </a:solidFill>
                <a:latin typeface="Arial"/>
                <a:ea typeface="Arial"/>
                <a:cs typeface="Arial"/>
                <a:sym typeface="Arial"/>
              </a:rPr>
              <a:t>4. Develop a user-friendly policy for reporting suspicious emails. </a:t>
            </a:r>
            <a:endParaRPr sz="1200">
              <a:solidFill>
                <a:srgbClr val="353740"/>
              </a:solidFill>
              <a:latin typeface="Arial"/>
              <a:ea typeface="Arial"/>
              <a:cs typeface="Arial"/>
              <a:sym typeface="Arial"/>
            </a:endParaRPr>
          </a:p>
          <a:p>
            <a:pPr marL="0" lvl="0" indent="0" algn="l" rtl="0">
              <a:spcBef>
                <a:spcPts val="1200"/>
              </a:spcBef>
              <a:spcAft>
                <a:spcPts val="0"/>
              </a:spcAft>
              <a:buNone/>
            </a:pPr>
            <a:r>
              <a:rPr lang="en" sz="1200">
                <a:solidFill>
                  <a:srgbClr val="353740"/>
                </a:solidFill>
                <a:latin typeface="Arial"/>
                <a:ea typeface="Arial"/>
                <a:cs typeface="Arial"/>
                <a:sym typeface="Arial"/>
              </a:rPr>
              <a:t>5. Monitor user accounts for suspicious activity and take action when needed.</a:t>
            </a:r>
            <a:endParaRPr sz="1200">
              <a:solidFill>
                <a:srgbClr val="353740"/>
              </a:solidFill>
              <a:latin typeface="Arial"/>
              <a:ea typeface="Arial"/>
              <a:cs typeface="Arial"/>
              <a:sym typeface="Arial"/>
            </a:endParaRPr>
          </a:p>
          <a:p>
            <a:pPr marL="0" lvl="0" indent="0" algn="l" rtl="0">
              <a:spcBef>
                <a:spcPts val="1200"/>
              </a:spcBef>
              <a:spcAft>
                <a:spcPts val="1200"/>
              </a:spcAft>
              <a:buNone/>
            </a:pPr>
            <a:endParaRPr sz="1200">
              <a:solidFill>
                <a:srgbClr val="353740"/>
              </a:solidFill>
              <a:latin typeface="Arial"/>
              <a:ea typeface="Arial"/>
              <a:cs typeface="Arial"/>
              <a:sym typeface="Arial"/>
            </a:endParaRPr>
          </a:p>
        </p:txBody>
      </p:sp>
      <p:pic>
        <p:nvPicPr>
          <p:cNvPr id="103" name="Google Shape;103;p18"/>
          <p:cNvPicPr preferRelativeResize="0"/>
          <p:nvPr/>
        </p:nvPicPr>
        <p:blipFill>
          <a:blip r:embed="rId3">
            <a:alphaModFix/>
          </a:blip>
          <a:stretch>
            <a:fillRect/>
          </a:stretch>
        </p:blipFill>
        <p:spPr>
          <a:xfrm>
            <a:off x="5001600" y="1319650"/>
            <a:ext cx="3990100" cy="29925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19"/>
          <p:cNvPicPr preferRelativeResize="0"/>
          <p:nvPr/>
        </p:nvPicPr>
        <p:blipFill>
          <a:blip r:embed="rId3">
            <a:alphaModFix amt="39000"/>
          </a:blip>
          <a:stretch>
            <a:fillRect/>
          </a:stretch>
        </p:blipFill>
        <p:spPr>
          <a:xfrm>
            <a:off x="1714500" y="774550"/>
            <a:ext cx="5715000" cy="4286250"/>
          </a:xfrm>
          <a:prstGeom prst="rect">
            <a:avLst/>
          </a:prstGeom>
          <a:noFill/>
          <a:ln>
            <a:noFill/>
          </a:ln>
        </p:spPr>
      </p:pic>
      <p:sp>
        <p:nvSpPr>
          <p:cNvPr id="109" name="Google Shape;109;p19"/>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Evidence of Phishing Scam Email Issue</a:t>
            </a:r>
            <a:endParaRPr/>
          </a:p>
        </p:txBody>
      </p:sp>
      <p:sp>
        <p:nvSpPr>
          <p:cNvPr id="110" name="Google Shape;110;p19"/>
          <p:cNvSpPr txBox="1">
            <a:spLocks noGrp="1"/>
          </p:cNvSpPr>
          <p:nvPr>
            <p:ph type="body" idx="1"/>
          </p:nvPr>
        </p:nvSpPr>
        <p:spPr>
          <a:xfrm>
            <a:off x="311700" y="1266325"/>
            <a:ext cx="8520600" cy="330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solidFill>
                  <a:srgbClr val="353740"/>
                </a:solidFill>
                <a:highlight>
                  <a:schemeClr val="lt1"/>
                </a:highlight>
                <a:latin typeface="Arial"/>
                <a:ea typeface="Arial"/>
                <a:cs typeface="Arial"/>
                <a:sym typeface="Arial"/>
              </a:rPr>
              <a:t>1. Gather examples of actual phishing emails received by users. </a:t>
            </a:r>
            <a:endParaRPr sz="1200">
              <a:solidFill>
                <a:srgbClr val="353740"/>
              </a:solidFill>
              <a:highlight>
                <a:schemeClr val="lt1"/>
              </a:highlight>
              <a:latin typeface="Arial"/>
              <a:ea typeface="Arial"/>
              <a:cs typeface="Arial"/>
              <a:sym typeface="Arial"/>
            </a:endParaRPr>
          </a:p>
          <a:p>
            <a:pPr marL="0" lvl="0" indent="0" algn="l" rtl="0">
              <a:spcBef>
                <a:spcPts val="1200"/>
              </a:spcBef>
              <a:spcAft>
                <a:spcPts val="0"/>
              </a:spcAft>
              <a:buNone/>
            </a:pPr>
            <a:r>
              <a:rPr lang="en" sz="1200">
                <a:solidFill>
                  <a:srgbClr val="353740"/>
                </a:solidFill>
                <a:highlight>
                  <a:schemeClr val="lt1"/>
                </a:highlight>
                <a:latin typeface="Arial"/>
                <a:ea typeface="Arial"/>
                <a:cs typeface="Arial"/>
                <a:sym typeface="Arial"/>
              </a:rPr>
              <a:t>2. Track the number of successful phishing attempts over time. </a:t>
            </a:r>
            <a:endParaRPr sz="1200">
              <a:solidFill>
                <a:srgbClr val="353740"/>
              </a:solidFill>
              <a:highlight>
                <a:schemeClr val="lt1"/>
              </a:highlight>
              <a:latin typeface="Arial"/>
              <a:ea typeface="Arial"/>
              <a:cs typeface="Arial"/>
              <a:sym typeface="Arial"/>
            </a:endParaRPr>
          </a:p>
          <a:p>
            <a:pPr marL="0" lvl="0" indent="0" algn="l" rtl="0">
              <a:spcBef>
                <a:spcPts val="1200"/>
              </a:spcBef>
              <a:spcAft>
                <a:spcPts val="0"/>
              </a:spcAft>
              <a:buNone/>
            </a:pPr>
            <a:r>
              <a:rPr lang="en" sz="1200">
                <a:solidFill>
                  <a:srgbClr val="353740"/>
                </a:solidFill>
                <a:highlight>
                  <a:schemeClr val="lt1"/>
                </a:highlight>
                <a:latin typeface="Arial"/>
                <a:ea typeface="Arial"/>
                <a:cs typeface="Arial"/>
                <a:sym typeface="Arial"/>
              </a:rPr>
              <a:t>3. Collect survey data from users on their level of awareness about phishing scams. </a:t>
            </a:r>
            <a:endParaRPr sz="1200">
              <a:solidFill>
                <a:srgbClr val="353740"/>
              </a:solidFill>
              <a:highlight>
                <a:schemeClr val="lt1"/>
              </a:highlight>
              <a:latin typeface="Arial"/>
              <a:ea typeface="Arial"/>
              <a:cs typeface="Arial"/>
              <a:sym typeface="Arial"/>
            </a:endParaRPr>
          </a:p>
          <a:p>
            <a:pPr marL="0" lvl="0" indent="0" algn="l" rtl="0">
              <a:spcBef>
                <a:spcPts val="1200"/>
              </a:spcBef>
              <a:spcAft>
                <a:spcPts val="0"/>
              </a:spcAft>
              <a:buNone/>
            </a:pPr>
            <a:r>
              <a:rPr lang="en" sz="1200">
                <a:solidFill>
                  <a:srgbClr val="353740"/>
                </a:solidFill>
                <a:highlight>
                  <a:schemeClr val="lt1"/>
                </a:highlight>
                <a:latin typeface="Arial"/>
                <a:ea typeface="Arial"/>
                <a:cs typeface="Arial"/>
                <a:sym typeface="Arial"/>
              </a:rPr>
              <a:t>4. Analyze logs of user activity to identify any suspicious behavior. </a:t>
            </a:r>
            <a:endParaRPr sz="1200">
              <a:solidFill>
                <a:srgbClr val="353740"/>
              </a:solidFill>
              <a:highlight>
                <a:schemeClr val="lt1"/>
              </a:highlight>
              <a:latin typeface="Arial"/>
              <a:ea typeface="Arial"/>
              <a:cs typeface="Arial"/>
              <a:sym typeface="Arial"/>
            </a:endParaRPr>
          </a:p>
          <a:p>
            <a:pPr marL="0" lvl="0" indent="0" algn="l" rtl="0">
              <a:spcBef>
                <a:spcPts val="1200"/>
              </a:spcBef>
              <a:spcAft>
                <a:spcPts val="0"/>
              </a:spcAft>
              <a:buNone/>
            </a:pPr>
            <a:r>
              <a:rPr lang="en" sz="1200">
                <a:solidFill>
                  <a:srgbClr val="353740"/>
                </a:solidFill>
                <a:highlight>
                  <a:schemeClr val="lt1"/>
                </a:highlight>
                <a:latin typeface="Arial"/>
                <a:ea typeface="Arial"/>
                <a:cs typeface="Arial"/>
                <a:sym typeface="Arial"/>
              </a:rPr>
              <a:t>5. Monitor the security of user accounts and devices for any signs of malicious activity.</a:t>
            </a:r>
            <a:endParaRPr sz="1200">
              <a:solidFill>
                <a:srgbClr val="353740"/>
              </a:solidFill>
              <a:highlight>
                <a:schemeClr val="lt1"/>
              </a:highlight>
              <a:latin typeface="Arial"/>
              <a:ea typeface="Arial"/>
              <a:cs typeface="Arial"/>
              <a:sym typeface="Arial"/>
            </a:endParaRPr>
          </a:p>
          <a:p>
            <a:pPr marL="0" lvl="0" indent="0" algn="l" rtl="0">
              <a:spcBef>
                <a:spcPts val="1200"/>
              </a:spcBef>
              <a:spcAft>
                <a:spcPts val="12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20"/>
          <p:cNvPicPr preferRelativeResize="0"/>
          <p:nvPr/>
        </p:nvPicPr>
        <p:blipFill>
          <a:blip r:embed="rId3">
            <a:alphaModFix amt="62000"/>
          </a:blip>
          <a:stretch>
            <a:fillRect/>
          </a:stretch>
        </p:blipFill>
        <p:spPr>
          <a:xfrm>
            <a:off x="4000500" y="0"/>
            <a:ext cx="5143499" cy="5143499"/>
          </a:xfrm>
          <a:prstGeom prst="rect">
            <a:avLst/>
          </a:prstGeom>
          <a:noFill/>
          <a:ln>
            <a:noFill/>
          </a:ln>
        </p:spPr>
      </p:pic>
      <p:sp>
        <p:nvSpPr>
          <p:cNvPr id="116" name="Google Shape;116;p20"/>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Solution to Avoid Phishing Scam Email</a:t>
            </a:r>
            <a:endParaRPr/>
          </a:p>
        </p:txBody>
      </p:sp>
      <p:sp>
        <p:nvSpPr>
          <p:cNvPr id="117" name="Google Shape;117;p20"/>
          <p:cNvSpPr txBox="1">
            <a:spLocks noGrp="1"/>
          </p:cNvSpPr>
          <p:nvPr>
            <p:ph type="body" idx="1"/>
          </p:nvPr>
        </p:nvSpPr>
        <p:spPr>
          <a:xfrm>
            <a:off x="311700" y="1266325"/>
            <a:ext cx="4045500" cy="3302700"/>
          </a:xfrm>
          <a:prstGeom prst="rect">
            <a:avLst/>
          </a:prstGeom>
          <a:ln>
            <a:noFill/>
          </a:ln>
        </p:spPr>
        <p:txBody>
          <a:bodyPr spcFirstLastPara="1" wrap="square" lIns="91425" tIns="91425" rIns="91425" bIns="91425" anchor="t" anchorCtr="0">
            <a:normAutofit/>
          </a:bodyPr>
          <a:lstStyle/>
          <a:p>
            <a:pPr marL="0" lvl="0" indent="0" algn="l" rtl="0">
              <a:spcBef>
                <a:spcPts val="0"/>
              </a:spcBef>
              <a:spcAft>
                <a:spcPts val="0"/>
              </a:spcAft>
              <a:buNone/>
            </a:pPr>
            <a:r>
              <a:rPr lang="en" sz="1200">
                <a:solidFill>
                  <a:srgbClr val="353740"/>
                </a:solidFill>
                <a:latin typeface="Arial"/>
                <a:ea typeface="Arial"/>
                <a:cs typeface="Arial"/>
                <a:sym typeface="Arial"/>
              </a:rPr>
              <a:t>1. Be wary of any emails that contain urgent or threatening language. </a:t>
            </a:r>
            <a:endParaRPr sz="1200">
              <a:solidFill>
                <a:srgbClr val="353740"/>
              </a:solidFill>
              <a:latin typeface="Arial"/>
              <a:ea typeface="Arial"/>
              <a:cs typeface="Arial"/>
              <a:sym typeface="Arial"/>
            </a:endParaRPr>
          </a:p>
          <a:p>
            <a:pPr marL="0" lvl="0" indent="0" algn="l" rtl="0">
              <a:spcBef>
                <a:spcPts val="1200"/>
              </a:spcBef>
              <a:spcAft>
                <a:spcPts val="0"/>
              </a:spcAft>
              <a:buNone/>
            </a:pPr>
            <a:r>
              <a:rPr lang="en" sz="1200">
                <a:solidFill>
                  <a:srgbClr val="353740"/>
                </a:solidFill>
                <a:latin typeface="Arial"/>
                <a:ea typeface="Arial"/>
                <a:cs typeface="Arial"/>
                <a:sym typeface="Arial"/>
              </a:rPr>
              <a:t>2. Pay close attention to the URL of a website you visit. A legitimate website address should begin with “https”. </a:t>
            </a:r>
            <a:endParaRPr sz="1200">
              <a:solidFill>
                <a:srgbClr val="353740"/>
              </a:solidFill>
              <a:latin typeface="Arial"/>
              <a:ea typeface="Arial"/>
              <a:cs typeface="Arial"/>
              <a:sym typeface="Arial"/>
            </a:endParaRPr>
          </a:p>
          <a:p>
            <a:pPr marL="0" lvl="0" indent="0" algn="l" rtl="0">
              <a:spcBef>
                <a:spcPts val="1200"/>
              </a:spcBef>
              <a:spcAft>
                <a:spcPts val="0"/>
              </a:spcAft>
              <a:buNone/>
            </a:pPr>
            <a:r>
              <a:rPr lang="en" sz="1200">
                <a:solidFill>
                  <a:srgbClr val="353740"/>
                </a:solidFill>
                <a:latin typeface="Arial"/>
                <a:ea typeface="Arial"/>
                <a:cs typeface="Arial"/>
                <a:sym typeface="Arial"/>
              </a:rPr>
              <a:t>3. Never respond to emails or open attachments from unknown sources. </a:t>
            </a:r>
            <a:endParaRPr sz="1200">
              <a:solidFill>
                <a:srgbClr val="353740"/>
              </a:solidFill>
              <a:latin typeface="Arial"/>
              <a:ea typeface="Arial"/>
              <a:cs typeface="Arial"/>
              <a:sym typeface="Arial"/>
            </a:endParaRPr>
          </a:p>
          <a:p>
            <a:pPr marL="0" lvl="0" indent="0" algn="l" rtl="0">
              <a:spcBef>
                <a:spcPts val="1200"/>
              </a:spcBef>
              <a:spcAft>
                <a:spcPts val="0"/>
              </a:spcAft>
              <a:buNone/>
            </a:pPr>
            <a:r>
              <a:rPr lang="en" sz="1200">
                <a:solidFill>
                  <a:srgbClr val="353740"/>
                </a:solidFill>
                <a:latin typeface="Arial"/>
                <a:ea typeface="Arial"/>
                <a:cs typeface="Arial"/>
                <a:sym typeface="Arial"/>
              </a:rPr>
              <a:t>4. Use two-factor authentication whenever possible. </a:t>
            </a:r>
            <a:endParaRPr sz="1200">
              <a:solidFill>
                <a:srgbClr val="353740"/>
              </a:solidFill>
              <a:latin typeface="Arial"/>
              <a:ea typeface="Arial"/>
              <a:cs typeface="Arial"/>
              <a:sym typeface="Arial"/>
            </a:endParaRPr>
          </a:p>
          <a:p>
            <a:pPr marL="0" lvl="0" indent="0" algn="l" rtl="0">
              <a:spcBef>
                <a:spcPts val="1200"/>
              </a:spcBef>
              <a:spcAft>
                <a:spcPts val="0"/>
              </a:spcAft>
              <a:buNone/>
            </a:pPr>
            <a:r>
              <a:rPr lang="en" sz="1200">
                <a:solidFill>
                  <a:srgbClr val="353740"/>
                </a:solidFill>
                <a:latin typeface="Arial"/>
                <a:ea typeface="Arial"/>
                <a:cs typeface="Arial"/>
                <a:sym typeface="Arial"/>
              </a:rPr>
              <a:t>5. Be suspicious of any emails that ask for personal information such as passwords or bank account information.</a:t>
            </a:r>
            <a:endParaRPr sz="1200">
              <a:solidFill>
                <a:srgbClr val="353740"/>
              </a:solidFill>
              <a:latin typeface="Arial"/>
              <a:ea typeface="Arial"/>
              <a:cs typeface="Arial"/>
              <a:sym typeface="Arial"/>
            </a:endParaRPr>
          </a:p>
          <a:p>
            <a:pPr marL="0" lvl="0" indent="0" algn="l" rtl="0">
              <a:spcBef>
                <a:spcPts val="1200"/>
              </a:spcBef>
              <a:spcAft>
                <a:spcPts val="1200"/>
              </a:spcAft>
              <a:buNone/>
            </a:pPr>
            <a:endParaRPr sz="1200">
              <a:solidFill>
                <a:srgbClr val="35374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311700" y="445025"/>
            <a:ext cx="8520600" cy="7074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to Avoid Getting Phishing Scam Email</a:t>
            </a:r>
            <a:endParaRPr/>
          </a:p>
        </p:txBody>
      </p:sp>
      <p:sp>
        <p:nvSpPr>
          <p:cNvPr id="123" name="Google Shape;123;p21"/>
          <p:cNvSpPr txBox="1">
            <a:spLocks noGrp="1"/>
          </p:cNvSpPr>
          <p:nvPr>
            <p:ph type="body" idx="1"/>
          </p:nvPr>
        </p:nvSpPr>
        <p:spPr>
          <a:xfrm>
            <a:off x="4760300" y="1152425"/>
            <a:ext cx="4071900" cy="3648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solidFill>
                  <a:srgbClr val="353740"/>
                </a:solidFill>
                <a:latin typeface="Arial"/>
                <a:ea typeface="Arial"/>
                <a:cs typeface="Arial"/>
                <a:sym typeface="Arial"/>
              </a:rPr>
              <a:t>1. Suspicious email addresses. </a:t>
            </a:r>
            <a:endParaRPr sz="1200">
              <a:solidFill>
                <a:srgbClr val="353740"/>
              </a:solidFill>
              <a:latin typeface="Arial"/>
              <a:ea typeface="Arial"/>
              <a:cs typeface="Arial"/>
              <a:sym typeface="Arial"/>
            </a:endParaRPr>
          </a:p>
          <a:p>
            <a:pPr marL="0" lvl="0" indent="0" algn="l" rtl="0">
              <a:spcBef>
                <a:spcPts val="1200"/>
              </a:spcBef>
              <a:spcAft>
                <a:spcPts val="0"/>
              </a:spcAft>
              <a:buNone/>
            </a:pPr>
            <a:r>
              <a:rPr lang="en" sz="1200">
                <a:solidFill>
                  <a:srgbClr val="353740"/>
                </a:solidFill>
                <a:latin typeface="Arial"/>
                <a:ea typeface="Arial"/>
                <a:cs typeface="Arial"/>
                <a:sym typeface="Arial"/>
              </a:rPr>
              <a:t>2. Typos in the body of the email. </a:t>
            </a:r>
            <a:endParaRPr sz="1200">
              <a:solidFill>
                <a:srgbClr val="353740"/>
              </a:solidFill>
              <a:latin typeface="Arial"/>
              <a:ea typeface="Arial"/>
              <a:cs typeface="Arial"/>
              <a:sym typeface="Arial"/>
            </a:endParaRPr>
          </a:p>
          <a:p>
            <a:pPr marL="0" lvl="0" indent="0" algn="l" rtl="0">
              <a:spcBef>
                <a:spcPts val="1200"/>
              </a:spcBef>
              <a:spcAft>
                <a:spcPts val="0"/>
              </a:spcAft>
              <a:buNone/>
            </a:pPr>
            <a:r>
              <a:rPr lang="en" sz="1200">
                <a:solidFill>
                  <a:srgbClr val="353740"/>
                </a:solidFill>
                <a:latin typeface="Arial"/>
                <a:ea typeface="Arial"/>
                <a:cs typeface="Arial"/>
                <a:sym typeface="Arial"/>
              </a:rPr>
              <a:t>3. Requests for personal information.</a:t>
            </a:r>
            <a:endParaRPr sz="1200">
              <a:solidFill>
                <a:srgbClr val="353740"/>
              </a:solidFill>
              <a:latin typeface="Arial"/>
              <a:ea typeface="Arial"/>
              <a:cs typeface="Arial"/>
              <a:sym typeface="Arial"/>
            </a:endParaRPr>
          </a:p>
          <a:p>
            <a:pPr marL="0" lvl="0" indent="0" algn="l" rtl="0">
              <a:spcBef>
                <a:spcPts val="1200"/>
              </a:spcBef>
              <a:spcAft>
                <a:spcPts val="0"/>
              </a:spcAft>
              <a:buNone/>
            </a:pPr>
            <a:r>
              <a:rPr lang="en" sz="1200">
                <a:solidFill>
                  <a:srgbClr val="353740"/>
                </a:solidFill>
                <a:latin typeface="Arial"/>
                <a:ea typeface="Arial"/>
                <a:cs typeface="Arial"/>
                <a:sym typeface="Arial"/>
              </a:rPr>
              <a:t>4. Links sent via social media, text messages, and other messaging services.</a:t>
            </a:r>
            <a:endParaRPr sz="1200">
              <a:solidFill>
                <a:srgbClr val="353740"/>
              </a:solidFill>
              <a:latin typeface="Arial"/>
              <a:ea typeface="Arial"/>
              <a:cs typeface="Arial"/>
              <a:sym typeface="Arial"/>
            </a:endParaRPr>
          </a:p>
          <a:p>
            <a:pPr marL="0" lvl="0" indent="0" algn="l" rtl="0">
              <a:spcBef>
                <a:spcPts val="1200"/>
              </a:spcBef>
              <a:spcAft>
                <a:spcPts val="1200"/>
              </a:spcAft>
              <a:buNone/>
            </a:pPr>
            <a:r>
              <a:rPr lang="en" sz="1200">
                <a:solidFill>
                  <a:srgbClr val="353740"/>
                </a:solidFill>
                <a:latin typeface="Arial"/>
                <a:ea typeface="Arial"/>
                <a:cs typeface="Arial"/>
                <a:sym typeface="Arial"/>
              </a:rPr>
              <a:t>5. Malicious attachments that can install malware on the user’s device.</a:t>
            </a:r>
            <a:endParaRPr/>
          </a:p>
        </p:txBody>
      </p:sp>
      <p:pic>
        <p:nvPicPr>
          <p:cNvPr id="124" name="Google Shape;124;p21"/>
          <p:cNvPicPr preferRelativeResize="0"/>
          <p:nvPr/>
        </p:nvPicPr>
        <p:blipFill>
          <a:blip r:embed="rId3">
            <a:alphaModFix/>
          </a:blip>
          <a:stretch>
            <a:fillRect/>
          </a:stretch>
        </p:blipFill>
        <p:spPr>
          <a:xfrm>
            <a:off x="311700" y="1152413"/>
            <a:ext cx="4448600" cy="3418175"/>
          </a:xfrm>
          <a:prstGeom prst="rect">
            <a:avLst/>
          </a:prstGeom>
          <a:noFill/>
          <a:ln>
            <a:noFill/>
          </a:ln>
        </p:spPr>
      </p:pic>
    </p:spTree>
  </p:cSld>
  <p:clrMapOvr>
    <a:masterClrMapping/>
  </p:clrMapOvr>
</p:sld>
</file>

<file path=ppt/theme/theme1.xml><?xml version="1.0" encoding="utf-8"?>
<a:theme xmlns:a="http://schemas.openxmlformats.org/drawingml/2006/main"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578</Words>
  <Application>Microsoft Office PowerPoint</Application>
  <PresentationFormat>On-screen Show (16:9)</PresentationFormat>
  <Paragraphs>35</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Open Sans</vt:lpstr>
      <vt:lpstr>PT Sans Narrow</vt:lpstr>
      <vt:lpstr>Arial</vt:lpstr>
      <vt:lpstr>Tropic</vt:lpstr>
      <vt:lpstr>Stop Phishing Scam Email</vt:lpstr>
      <vt:lpstr>What is Phishing Scam Email?</vt:lpstr>
      <vt:lpstr>Issue of Phishing Scam Email</vt:lpstr>
      <vt:lpstr>Example of Phishing Scam Email</vt:lpstr>
      <vt:lpstr>Example of Phishing Scam Email </vt:lpstr>
      <vt:lpstr>Idea Solution for Identified Phishing Scam Email Issue</vt:lpstr>
      <vt:lpstr>Evidence of Phishing Scam Email Issue</vt:lpstr>
      <vt:lpstr>Solution to Avoid Phishing Scam Email</vt:lpstr>
      <vt:lpstr>How to Avoid Getting Phishing Scam Email</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Stop Phishing Scam Email</dc:title>
  <cp:lastModifiedBy>Mercy Salim</cp:lastModifiedBy>
  <cp:revision>1</cp:revision>
  <dcterms:modified xsi:type="dcterms:W3CDTF">2023-02-07T09:07:40Z</dcterms:modified>
</cp:coreProperties>
</file>